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9"/>
  </p:notesMasterIdLst>
  <p:sldIdLst>
    <p:sldId id="315" r:id="rId3"/>
    <p:sldId id="316" r:id="rId4"/>
    <p:sldId id="314" r:id="rId5"/>
    <p:sldId id="303" r:id="rId6"/>
    <p:sldId id="307" r:id="rId7"/>
    <p:sldId id="31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0249" autoAdjust="0"/>
  </p:normalViewPr>
  <p:slideViewPr>
    <p:cSldViewPr snapToGrid="0" snapToObjects="1" showGuides="1">
      <p:cViewPr varScale="1">
        <p:scale>
          <a:sx n="94" d="100"/>
          <a:sy n="94" d="100"/>
        </p:scale>
        <p:origin x="-5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8CA96-54E3-6E43-A428-FE22797720B2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AEA2D-4FF8-6C49-A499-355DB30AB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01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10/20/20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9139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10/20/20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0047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10/20/20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5804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10/20/20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8157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10/20/20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9594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10/20/20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0282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10/20/20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1878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10/20/20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5251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10/20/20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3594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10/20/20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5332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10/20/20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8541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B19B5-A6F8-A54A-A4FB-5D5EFEA47C7D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10/20/20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AME20216 - Rumbach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837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4.emf"/><Relationship Id="rId7" Type="http://schemas.openxmlformats.org/officeDocument/2006/relationships/image" Target="../media/image5.jp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6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70049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atin typeface="Avenir Medium"/>
                <a:cs typeface="Avenir Medium"/>
              </a:rPr>
              <a:t>AME20216 - Lab I</a:t>
            </a:r>
            <a:br>
              <a:rPr lang="en-US" sz="5400" b="1" dirty="0" smtClean="0">
                <a:latin typeface="Avenir Medium"/>
                <a:cs typeface="Avenir Medium"/>
              </a:rPr>
            </a:br>
            <a:r>
              <a:rPr lang="en-US" sz="5400" b="1" dirty="0" smtClean="0">
                <a:latin typeface="Avenir Medium"/>
                <a:cs typeface="Avenir Medium"/>
              </a:rPr>
              <a:t>Intro to Probability</a:t>
            </a:r>
            <a:endParaRPr lang="en-US" sz="5400" b="1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1458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391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Single P</a:t>
            </a:r>
            <a:r>
              <a:rPr lang="en-US" sz="3600" b="1" dirty="0" smtClean="0"/>
              <a:t>endulum</a:t>
            </a:r>
            <a:endParaRPr 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1189" y="646331"/>
            <a:ext cx="4090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degree of freedom: </a:t>
            </a:r>
            <a:r>
              <a:rPr lang="en-US" sz="2400" i="1" dirty="0" err="1">
                <a:latin typeface="Times New Roman"/>
                <a:cs typeface="Times New Roman"/>
              </a:rPr>
              <a:t>θ</a:t>
            </a:r>
            <a:r>
              <a:rPr lang="en-US" sz="2400" dirty="0"/>
              <a:t>  </a:t>
            </a:r>
            <a:endParaRPr lang="en-US" sz="2400" dirty="0" smtClean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042" y="1179827"/>
            <a:ext cx="4315034" cy="45048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823183"/>
              </p:ext>
            </p:extLst>
          </p:nvPr>
        </p:nvGraphicFramePr>
        <p:xfrm>
          <a:off x="4953238" y="1435882"/>
          <a:ext cx="3865529" cy="527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Equation" r:id="rId4" imgW="1676400" imgH="228600" progId="Equation.3">
                  <p:embed/>
                </p:oleObj>
              </mc:Choice>
              <mc:Fallback>
                <p:oleObj name="Equation" r:id="rId4" imgW="1676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3238" y="1435882"/>
                        <a:ext cx="3865529" cy="527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rot="5400000">
            <a:off x="6518032" y="2772251"/>
            <a:ext cx="10326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013550"/>
              </p:ext>
            </p:extLst>
          </p:nvPr>
        </p:nvGraphicFramePr>
        <p:xfrm>
          <a:off x="5906568" y="3651270"/>
          <a:ext cx="2483987" cy="895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" name="Equation" r:id="rId6" imgW="1092200" imgH="393700" progId="Equation.3">
                  <p:embed/>
                </p:oleObj>
              </mc:Choice>
              <mc:Fallback>
                <p:oleObj name="Equation" r:id="rId6" imgW="1092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06568" y="3651270"/>
                        <a:ext cx="2483987" cy="895390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383074" y="4796650"/>
            <a:ext cx="38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Damped harmonic oscillator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8485" y="948994"/>
            <a:ext cx="4090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Balance Torque:</a:t>
            </a:r>
          </a:p>
        </p:txBody>
      </p:sp>
    </p:spTree>
    <p:extLst>
      <p:ext uri="{BB962C8B-B14F-4D97-AF65-F5344CB8AC3E}">
        <p14:creationId xmlns:p14="http://schemas.microsoft.com/office/powerpoint/2010/main" val="3539404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7297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Single </a:t>
            </a:r>
            <a:r>
              <a:rPr lang="en-US" sz="3600" b="1" dirty="0" smtClean="0"/>
              <a:t>Pendulum</a:t>
            </a:r>
            <a:r>
              <a:rPr lang="en-US" sz="3600" b="1" dirty="0"/>
              <a:t>: Predictable motion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506503" y="1425991"/>
            <a:ext cx="10326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817415"/>
              </p:ext>
            </p:extLst>
          </p:nvPr>
        </p:nvGraphicFramePr>
        <p:xfrm>
          <a:off x="599409" y="997862"/>
          <a:ext cx="2483987" cy="895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3" imgW="1092200" imgH="393700" progId="Equation.3">
                  <p:embed/>
                </p:oleObj>
              </mc:Choice>
              <mc:Fallback>
                <p:oleObj name="Equation" r:id="rId3" imgW="1092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9409" y="997862"/>
                        <a:ext cx="2483987" cy="895390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94606" y="522687"/>
            <a:ext cx="38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Damped harmonic oscillator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291242"/>
              </p:ext>
            </p:extLst>
          </p:nvPr>
        </p:nvGraphicFramePr>
        <p:xfrm>
          <a:off x="4595241" y="1045836"/>
          <a:ext cx="4410862" cy="645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5" imgW="1651000" imgH="241300" progId="Equation.3">
                  <p:embed/>
                </p:oleObj>
              </mc:Choice>
              <mc:Fallback>
                <p:oleObj name="Equation" r:id="rId5" imgW="1651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95241" y="1045836"/>
                        <a:ext cx="4410862" cy="645310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singl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59" y="2053516"/>
            <a:ext cx="6158563" cy="46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64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787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Double pendulum: Chaotic motion</a:t>
            </a:r>
          </a:p>
        </p:txBody>
      </p:sp>
      <p:pic>
        <p:nvPicPr>
          <p:cNvPr id="3" name="Picture 2" descr="double_pendulum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7" t="31018" r="19744" b="29167"/>
          <a:stretch/>
        </p:blipFill>
        <p:spPr>
          <a:xfrm>
            <a:off x="3558520" y="2239238"/>
            <a:ext cx="5585480" cy="4618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37" y="626824"/>
            <a:ext cx="847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Two</a:t>
            </a:r>
            <a:r>
              <a:rPr lang="en-US" sz="2400" dirty="0"/>
              <a:t> degrees of freedom: </a:t>
            </a:r>
            <a:r>
              <a:rPr lang="en-US" sz="2400" i="1" dirty="0">
                <a:latin typeface="Times New Roman"/>
                <a:cs typeface="Times New Roman"/>
              </a:rPr>
              <a:t>θ</a:t>
            </a:r>
            <a:r>
              <a:rPr lang="en-US" sz="2400" i="1" baseline="-25000" dirty="0">
                <a:latin typeface="Times New Roman"/>
                <a:cs typeface="Times New Roman"/>
              </a:rPr>
              <a:t>1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and </a:t>
            </a:r>
            <a:r>
              <a:rPr lang="en-US" sz="2400" i="1" dirty="0">
                <a:latin typeface="Times New Roman"/>
                <a:cs typeface="Times New Roman"/>
              </a:rPr>
              <a:t>θ</a:t>
            </a:r>
            <a:r>
              <a:rPr lang="en-US" sz="2400" i="1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/>
              <a:t>  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2" name="Picture 1" descr="Fig1_double_pendulum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0345"/>
            <a:ext cx="3723789" cy="388763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342443"/>
              </p:ext>
            </p:extLst>
          </p:nvPr>
        </p:nvGraphicFramePr>
        <p:xfrm>
          <a:off x="82942" y="1230902"/>
          <a:ext cx="8100570" cy="408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3" name="Equation" r:id="rId5" imgW="4533900" imgH="228600" progId="Equation.3">
                  <p:embed/>
                </p:oleObj>
              </mc:Choice>
              <mc:Fallback>
                <p:oleObj name="Equation" r:id="rId5" imgW="4533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942" y="1230902"/>
                        <a:ext cx="8100570" cy="40843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234385"/>
              </p:ext>
            </p:extLst>
          </p:nvPr>
        </p:nvGraphicFramePr>
        <p:xfrm>
          <a:off x="64107" y="1817557"/>
          <a:ext cx="5856672" cy="42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4" name="Equation" r:id="rId7" imgW="3175000" imgH="228600" progId="Equation.3">
                  <p:embed/>
                </p:oleObj>
              </mc:Choice>
              <mc:Fallback>
                <p:oleObj name="Equation" r:id="rId7" imgW="3175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107" y="1817557"/>
                        <a:ext cx="5856672" cy="421681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781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1487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Chaos!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6437" y="521405"/>
            <a:ext cx="847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Complex systems</a:t>
            </a:r>
            <a:r>
              <a:rPr lang="en-US" sz="2400" dirty="0" smtClean="0"/>
              <a:t> are extremely sensitive to initial conditions.</a:t>
            </a:r>
            <a:endParaRPr lang="en-US" sz="2400" b="1" dirty="0"/>
          </a:p>
        </p:txBody>
      </p:sp>
      <p:pic>
        <p:nvPicPr>
          <p:cNvPr id="2" name="Picture 1" descr="Screen Shot 2017-11-08 at 6.16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" y="4014057"/>
            <a:ext cx="6059116" cy="2577385"/>
          </a:xfrm>
          <a:prstGeom prst="rect">
            <a:avLst/>
          </a:prstGeom>
        </p:spPr>
      </p:pic>
      <p:pic>
        <p:nvPicPr>
          <p:cNvPr id="9" name="Picture 8" descr="Screen Shot 2017-11-08 at 6.15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0"/>
          <a:stretch/>
        </p:blipFill>
        <p:spPr>
          <a:xfrm>
            <a:off x="26437" y="970552"/>
            <a:ext cx="5539135" cy="28867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552" y="1238568"/>
            <a:ext cx="2715856" cy="2249822"/>
          </a:xfrm>
          <a:prstGeom prst="rect">
            <a:avLst/>
          </a:prstGeom>
        </p:spPr>
      </p:pic>
      <p:pic>
        <p:nvPicPr>
          <p:cNvPr id="12" name="Picture 11" descr="Lorenz_phase_spac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81" y="3653491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4591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prstClr val="white"/>
                </a:solidFill>
                <a:latin typeface="Calibri"/>
              </a:rPr>
              <a:t>Unpredictable Systems</a:t>
            </a:r>
            <a:endParaRPr lang="en-US" sz="3600" b="1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dic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762000"/>
            <a:ext cx="5080000" cy="381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24" y="3905249"/>
            <a:ext cx="2524125" cy="2524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705" y="757456"/>
            <a:ext cx="2528669" cy="2528669"/>
          </a:xfrm>
          <a:prstGeom prst="rect">
            <a:avLst/>
          </a:prstGeom>
        </p:spPr>
      </p:pic>
      <p:pic>
        <p:nvPicPr>
          <p:cNvPr id="14" name="Picture 13" descr="Roulett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3690936"/>
            <a:ext cx="3651250" cy="27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0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</TotalTime>
  <Words>53</Words>
  <Application>Microsoft Macintosh PowerPoint</Application>
  <PresentationFormat>On-screen Show (4:3)</PresentationFormat>
  <Paragraphs>12</Paragraphs>
  <Slides>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Office Theme</vt:lpstr>
      <vt:lpstr>1_Office Theme</vt:lpstr>
      <vt:lpstr>Equation</vt:lpstr>
      <vt:lpstr>AME20216 - Lab I Intro to Probability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 Rumbach</dc:creator>
  <cp:lastModifiedBy>Paul Rumbach</cp:lastModifiedBy>
  <cp:revision>87</cp:revision>
  <dcterms:created xsi:type="dcterms:W3CDTF">2015-02-16T18:00:21Z</dcterms:created>
  <dcterms:modified xsi:type="dcterms:W3CDTF">2020-10-20T15:18:43Z</dcterms:modified>
</cp:coreProperties>
</file>